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6858000" cx="12192000"/>
  <p:notesSz cx="6858000" cy="9144000"/>
  <p:embeddedFontLst>
    <p:embeddedFont>
      <p:font typeface="Play"/>
      <p:regular r:id="rId24"/>
      <p:bold r:id="rId25"/>
    </p:embeddedFont>
    <p:embeddedFont>
      <p:font typeface="Alfa Slab One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747775"/>
          </p15:clr>
        </p15:guide>
        <p15:guide id="2" pos="3840">
          <p15:clr>
            <a:srgbClr val="747775"/>
          </p15:clr>
        </p15:guide>
      </p15:sldGuideLst>
    </p:ext>
    <p:ext uri="GoogleSlidesCustomDataVersion2">
      <go:slidesCustomData xmlns:go="http://customooxmlschemas.google.com/" r:id="rId27" roundtripDataSignature="AMtx7mgTIB/MvV/bNZ+9g7I84Nxy+fai7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1D0CE43-A8F5-4E44-AE9A-348791102D6B}">
  <a:tblStyle styleId="{E1D0CE43-A8F5-4E44-AE9A-348791102D6B}" styleName="Table_0">
    <a:wholeTbl>
      <a:tcTxStyle b="off" i="off">
        <a:font>
          <a:latin typeface="Aptos"/>
          <a:ea typeface="Aptos"/>
          <a:cs typeface="Aptos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E9EC"/>
          </a:solidFill>
        </a:fill>
      </a:tcStyle>
    </a:wholeTbl>
    <a:band1H>
      <a:tcTxStyle/>
      <a:tcStyle>
        <a:fill>
          <a:solidFill>
            <a:srgbClr val="CAD1D8"/>
          </a:solidFill>
        </a:fill>
      </a:tcStyle>
    </a:band1H>
    <a:band2H>
      <a:tcTxStyle/>
    </a:band2H>
    <a:band1V>
      <a:tcTxStyle/>
      <a:tcStyle>
        <a:fill>
          <a:solidFill>
            <a:srgbClr val="CAD1D8"/>
          </a:solidFill>
        </a:fill>
      </a:tcStyle>
    </a:band1V>
    <a:band2V>
      <a:tcTxStyle/>
    </a:band2V>
    <a:lastCol>
      <a:tcTxStyle b="on" i="off">
        <a:font>
          <a:latin typeface="Aptos"/>
          <a:ea typeface="Aptos"/>
          <a:cs typeface="Aptos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ptos"/>
          <a:ea typeface="Aptos"/>
          <a:cs typeface="Aptos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Play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AlfaSlabOne-regular.fntdata"/><Relationship Id="rId25" Type="http://schemas.openxmlformats.org/officeDocument/2006/relationships/font" Target="fonts/Play-bold.fntdata"/><Relationship Id="rId27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111" name="Google Shape;111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GB" sz="1800"/>
              <a:t>BOEING VS AIRBUS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GB" sz="1800"/>
              <a:t>Eventos socio-económicos</a:t>
            </a:r>
            <a:endParaRPr sz="1800"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b="1" lang="en-GB" sz="1800"/>
              <a:t>Tarifas USA</a:t>
            </a:r>
            <a:endParaRPr sz="1400"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b="1" lang="en-GB" sz="1800"/>
              <a:t>COVID-19</a:t>
            </a:r>
            <a:br>
              <a:rPr lang="en-GB" sz="1800"/>
            </a:b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GB" sz="1800">
                <a:solidFill>
                  <a:schemeClr val="accent1"/>
                </a:solidFill>
              </a:rPr>
              <a:t>Boeing</a:t>
            </a:r>
            <a:r>
              <a:rPr b="1" lang="en-GB" sz="1800"/>
              <a:t>:</a:t>
            </a:r>
            <a:endParaRPr sz="1800"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b="1" lang="en-GB" sz="1800"/>
              <a:t>Accidentes mortales</a:t>
            </a:r>
            <a:r>
              <a:rPr lang="en-GB" sz="1800"/>
              <a:t>: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1800"/>
              <a:t>       737 MAX (x2) 2018 y 2019</a:t>
            </a:r>
            <a:endParaRPr sz="1400"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b="1" lang="en-GB" sz="1800"/>
              <a:t>Pérdida de confianza: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GB" sz="1800"/>
              <a:t>      </a:t>
            </a:r>
            <a:r>
              <a:rPr lang="en-GB" sz="1800"/>
              <a:t>Durante 2019-2020 se observa una caída significativa en las entregas</a:t>
            </a:r>
            <a:endParaRPr sz="1800"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b="1" lang="en-GB" sz="1800"/>
              <a:t>Reducción de la producción: </a:t>
            </a:r>
            <a:r>
              <a:rPr lang="en-GB" sz="1800"/>
              <a:t>La FAA </a:t>
            </a:r>
            <a:r>
              <a:rPr i="1" lang="en-GB" sz="1800"/>
              <a:t>(Federal Aeroespace Agency)</a:t>
            </a:r>
            <a:r>
              <a:rPr lang="en-GB" sz="1800"/>
              <a:t> impone limite de producción e      inspecciones a Boeing que retrasan entrgas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GB" sz="1800">
                <a:solidFill>
                  <a:srgbClr val="C00000"/>
                </a:solidFill>
              </a:rPr>
              <a:t>Airbus</a:t>
            </a:r>
            <a:r>
              <a:rPr b="1" lang="en-GB" sz="1800"/>
              <a:t>:</a:t>
            </a:r>
            <a:endParaRPr sz="1800"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b="1" lang="en-GB" sz="1800"/>
              <a:t>Liderazgo en entregas</a:t>
            </a:r>
            <a:r>
              <a:rPr lang="en-GB" sz="1800"/>
              <a:t>: Mantiene una tendencia de crecimiento consistente en entregas anuales</a:t>
            </a:r>
            <a:endParaRPr sz="1800"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b="1" lang="en-GB" sz="1800"/>
              <a:t>Ramp up de la produccion</a:t>
            </a:r>
            <a:r>
              <a:rPr lang="en-GB" sz="1800"/>
              <a:t>: En 2024 crea una linea nueva de producción del A320 (similar a 737 MAX)</a:t>
            </a:r>
            <a:endParaRPr/>
          </a:p>
        </p:txBody>
      </p:sp>
      <p:sp>
        <p:nvSpPr>
          <p:cNvPr id="202" name="Google Shape;20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CFM 8122</a:t>
            </a:r>
            <a:br>
              <a:rPr lang="en-GB"/>
            </a:br>
            <a:r>
              <a:rPr lang="en-GB"/>
              <a:t>GE 1718</a:t>
            </a:r>
            <a:br>
              <a:rPr lang="en-GB"/>
            </a:br>
            <a:r>
              <a:rPr lang="en-GB"/>
              <a:t>P&amp;W 1873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RR 1260</a:t>
            </a:r>
            <a:endParaRPr/>
          </a:p>
        </p:txBody>
      </p:sp>
      <p:sp>
        <p:nvSpPr>
          <p:cNvPr id="216" name="Google Shape;216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90dc9bf0ed_0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390dc9bf0ed_0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CFM 8122</a:t>
            </a:r>
            <a:br>
              <a:rPr lang="en-GB"/>
            </a:br>
            <a:r>
              <a:rPr lang="en-GB"/>
              <a:t>GE 1718</a:t>
            </a:r>
            <a:br>
              <a:rPr lang="en-GB"/>
            </a:br>
            <a:r>
              <a:rPr lang="en-GB"/>
              <a:t>P&amp;W 1873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RR 1260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900"/>
              <a:t>Matrículas con accidentes de motor (ASN)</a:t>
            </a:r>
            <a:br>
              <a:rPr b="1" lang="en-GB" sz="1900"/>
            </a:br>
            <a:r>
              <a:rPr lang="en-GB" sz="1900"/>
              <a:t>11 aeronaves</a:t>
            </a:r>
            <a:endParaRPr/>
          </a:p>
        </p:txBody>
      </p:sp>
      <p:sp>
        <p:nvSpPr>
          <p:cNvPr id="244" name="Google Shape;244;g390dc9bf0ed_0_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CFM 8122</a:t>
            </a:r>
            <a:br>
              <a:rPr lang="en-GB"/>
            </a:br>
            <a:r>
              <a:rPr lang="en-GB"/>
              <a:t>GE 1718</a:t>
            </a:r>
            <a:br>
              <a:rPr lang="en-GB"/>
            </a:br>
            <a:r>
              <a:rPr lang="en-GB"/>
              <a:t>P&amp;W 1873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RR 1260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900"/>
              <a:t>Matrículas con accidentes de motor (ASN)</a:t>
            </a:r>
            <a:br>
              <a:rPr b="1" lang="en-GB" sz="1900"/>
            </a:br>
            <a:r>
              <a:rPr lang="en-GB" sz="1900"/>
              <a:t>11 aeronaves</a:t>
            </a:r>
            <a:endParaRPr/>
          </a:p>
        </p:txBody>
      </p:sp>
      <p:sp>
        <p:nvSpPr>
          <p:cNvPr id="274" name="Google Shape;274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289" name="Google Shape;289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90dc9bf0ed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390dc9bf0ed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90dc9bf0ed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90dc9bf0ed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390dc9bf0ed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90dc9bf0ed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90dc9bf0ed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390dc9bf0ed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90dc9bf0ed_1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90dc9bf0ed_1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390dc9bf0ed_1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[Image 1]" showMasterSp="0">
  <p:cSld name="Title Slide [Image 1]">
    <p:bg>
      <p:bgPr>
        <a:solidFill>
          <a:srgbClr val="FFFFFF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 airplane flying above clouds&#10;&#10;Description automatically generated" id="16" name="Google Shape;16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E2841">
                  <a:alpha val="0"/>
                </a:srgbClr>
              </a:gs>
              <a:gs pos="39000">
                <a:srgbClr val="0E2841">
                  <a:alpha val="0"/>
                </a:srgbClr>
              </a:gs>
              <a:gs pos="100000">
                <a:srgbClr val="0E2841">
                  <a:alpha val="78823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1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5"/>
          <p:cNvSpPr txBox="1"/>
          <p:nvPr>
            <p:ph idx="1" type="subTitle"/>
          </p:nvPr>
        </p:nvSpPr>
        <p:spPr>
          <a:xfrm>
            <a:off x="358775" y="3976688"/>
            <a:ext cx="7920000" cy="1281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15"/>
          <p:cNvSpPr txBox="1"/>
          <p:nvPr>
            <p:ph idx="10" type="dt"/>
          </p:nvPr>
        </p:nvSpPr>
        <p:spPr>
          <a:xfrm>
            <a:off x="358776" y="327632"/>
            <a:ext cx="7919999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type="ctrTitle"/>
          </p:nvPr>
        </p:nvSpPr>
        <p:spPr>
          <a:xfrm>
            <a:off x="358775" y="848412"/>
            <a:ext cx="7920000" cy="25805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black and white dotted background&#10;&#10;AI-generated content may be incorrect." id="21" name="Google Shape;2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28248" y="348088"/>
            <a:ext cx="2902304" cy="581738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5"/>
          <p:cNvSpPr txBox="1"/>
          <p:nvPr>
            <p:ph idx="12" type="sldNum"/>
          </p:nvPr>
        </p:nvSpPr>
        <p:spPr>
          <a:xfrm>
            <a:off x="11389337" y="6403220"/>
            <a:ext cx="440713" cy="1657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0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0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0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0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0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0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0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0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" name="Google Shape;23;p15"/>
          <p:cNvSpPr txBox="1"/>
          <p:nvPr>
            <p:ph idx="11" type="ftr"/>
          </p:nvPr>
        </p:nvSpPr>
        <p:spPr>
          <a:xfrm>
            <a:off x="7186961" y="6403220"/>
            <a:ext cx="4027744" cy="1657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67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15">
          <p15:clr>
            <a:srgbClr val="FBAE40"/>
          </p15:clr>
        </p15:guide>
        <p15:guide id="2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5" name="Google Shape;85;p2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6" name="Google Shape;86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3" name="Google Shape;93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 Slide 2">
  <p:cSld name="Contents Slide 2">
    <p:bg>
      <p:bgPr>
        <a:solidFill>
          <a:srgbClr val="233038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6"/>
          <p:cNvSpPr txBox="1"/>
          <p:nvPr>
            <p:ph type="title"/>
          </p:nvPr>
        </p:nvSpPr>
        <p:spPr>
          <a:xfrm>
            <a:off x="358776" y="169176"/>
            <a:ext cx="1103056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6"/>
          <p:cNvSpPr txBox="1"/>
          <p:nvPr>
            <p:ph idx="12" type="sldNum"/>
          </p:nvPr>
        </p:nvSpPr>
        <p:spPr>
          <a:xfrm>
            <a:off x="11389337" y="6403220"/>
            <a:ext cx="440713" cy="1657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0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0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0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0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0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0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0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0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" name="Google Shape;27;p16"/>
          <p:cNvSpPr txBox="1"/>
          <p:nvPr>
            <p:ph idx="11" type="ftr"/>
          </p:nvPr>
        </p:nvSpPr>
        <p:spPr>
          <a:xfrm>
            <a:off x="7186961" y="6403220"/>
            <a:ext cx="4027744" cy="1657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67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act Statement" showMasterSp="0">
  <p:cSld name="Impact Statement">
    <p:bg>
      <p:bgPr>
        <a:solidFill>
          <a:srgbClr val="FE5B04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7"/>
          <p:cNvSpPr txBox="1"/>
          <p:nvPr>
            <p:ph type="ctrTitle"/>
          </p:nvPr>
        </p:nvSpPr>
        <p:spPr>
          <a:xfrm>
            <a:off x="358772" y="2290714"/>
            <a:ext cx="11471279" cy="21527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7"/>
          <p:cNvSpPr txBox="1"/>
          <p:nvPr/>
        </p:nvSpPr>
        <p:spPr>
          <a:xfrm>
            <a:off x="358776" y="6386400"/>
            <a:ext cx="1141413" cy="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9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IAG</a:t>
            </a:r>
            <a:r>
              <a:rPr b="0" i="0" lang="en-GB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Transform</a:t>
            </a:r>
            <a:endParaRPr/>
          </a:p>
        </p:txBody>
      </p:sp>
      <p:pic>
        <p:nvPicPr>
          <p:cNvPr id="31" name="Google Shape;3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572197" y="426771"/>
            <a:ext cx="272475" cy="38481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7"/>
          <p:cNvSpPr txBox="1"/>
          <p:nvPr>
            <p:ph idx="12" type="sldNum"/>
          </p:nvPr>
        </p:nvSpPr>
        <p:spPr>
          <a:xfrm>
            <a:off x="11389337" y="6403220"/>
            <a:ext cx="440713" cy="1657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0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0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0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0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0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0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0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067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3" name="Google Shape;33;p17"/>
          <p:cNvSpPr txBox="1"/>
          <p:nvPr>
            <p:ph idx="11" type="ftr"/>
          </p:nvPr>
        </p:nvSpPr>
        <p:spPr>
          <a:xfrm>
            <a:off x="7186961" y="6403220"/>
            <a:ext cx="4027744" cy="1657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67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slide">
  <p:cSld name="Text slid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 txBox="1"/>
          <p:nvPr>
            <p:ph idx="1" type="body"/>
          </p:nvPr>
        </p:nvSpPr>
        <p:spPr>
          <a:xfrm>
            <a:off x="474983" y="1330962"/>
            <a:ext cx="11242037" cy="49734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8"/>
          <p:cNvSpPr txBox="1"/>
          <p:nvPr>
            <p:ph type="title"/>
          </p:nvPr>
        </p:nvSpPr>
        <p:spPr>
          <a:xfrm>
            <a:off x="474983" y="180572"/>
            <a:ext cx="11242037" cy="1051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8"/>
          <p:cNvSpPr txBox="1"/>
          <p:nvPr>
            <p:ph idx="12" type="sldNum"/>
          </p:nvPr>
        </p:nvSpPr>
        <p:spPr>
          <a:xfrm>
            <a:off x="11389337" y="6403220"/>
            <a:ext cx="313681" cy="1657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sz="1067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sz="1067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sz="1067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sz="1067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sz="1067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sz="1067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sz="1067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sz="1067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sz="1067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8" name="Google Shape;38;p18"/>
          <p:cNvSpPr txBox="1"/>
          <p:nvPr>
            <p:ph idx="11" type="ftr"/>
          </p:nvPr>
        </p:nvSpPr>
        <p:spPr>
          <a:xfrm>
            <a:off x="4890100" y="6403220"/>
            <a:ext cx="6085749" cy="16572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67">
                <a:solidFill>
                  <a:schemeClr val="accent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2" name="Google Shape;42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54" name="Google Shape;54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7" name="Google Shape;67;p2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2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9" name="Google Shape;69;p2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28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4.png"/><Relationship Id="rId7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4.png"/><Relationship Id="rId7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4.png"/><Relationship Id="rId7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23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4.png"/><Relationship Id="rId7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4.png"/><Relationship Id="rId7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"/>
          <p:cNvSpPr txBox="1"/>
          <p:nvPr>
            <p:ph idx="1" type="subTitle"/>
          </p:nvPr>
        </p:nvSpPr>
        <p:spPr>
          <a:xfrm>
            <a:off x="299600" y="5302925"/>
            <a:ext cx="7920000" cy="8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b="0" i="1" lang="en-GB"/>
              <a:t>18</a:t>
            </a:r>
            <a:r>
              <a:rPr b="0" baseline="30000" i="1" lang="en-GB"/>
              <a:t>th</a:t>
            </a:r>
            <a:r>
              <a:rPr b="0" i="1" lang="en-GB"/>
              <a:t> November 2025</a:t>
            </a:r>
            <a:endParaRPr b="0" i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GB"/>
              <a:t>Marlene Alcobendas &amp; Ivan Prieto</a:t>
            </a:r>
            <a:endParaRPr/>
          </a:p>
        </p:txBody>
      </p:sp>
      <p:sp>
        <p:nvSpPr>
          <p:cNvPr id="114" name="Google Shape;114;p1"/>
          <p:cNvSpPr txBox="1"/>
          <p:nvPr>
            <p:ph type="ctrTitle"/>
          </p:nvPr>
        </p:nvSpPr>
        <p:spPr>
          <a:xfrm>
            <a:off x="177550" y="647150"/>
            <a:ext cx="88422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GB" sz="4500"/>
              <a:t>Engines safety de aviones comerciales en occidente</a:t>
            </a:r>
            <a:endParaRPr sz="4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"/>
          <p:cNvSpPr txBox="1"/>
          <p:nvPr>
            <p:ph type="title"/>
          </p:nvPr>
        </p:nvSpPr>
        <p:spPr>
          <a:xfrm>
            <a:off x="1763863" y="152175"/>
            <a:ext cx="8599200" cy="10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9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Play"/>
              <a:buNone/>
            </a:pPr>
            <a:r>
              <a:rPr b="1" lang="en-GB"/>
              <a:t>Tendencias</a:t>
            </a:r>
            <a:r>
              <a:rPr b="1" lang="en-GB" sz="4000"/>
              <a:t> en aviones en servicio WW</a:t>
            </a:r>
            <a:endParaRPr b="1" sz="4000"/>
          </a:p>
        </p:txBody>
      </p:sp>
      <p:grpSp>
        <p:nvGrpSpPr>
          <p:cNvPr id="205" name="Google Shape;205;p4"/>
          <p:cNvGrpSpPr/>
          <p:nvPr/>
        </p:nvGrpSpPr>
        <p:grpSpPr>
          <a:xfrm>
            <a:off x="187322" y="1473964"/>
            <a:ext cx="11817353" cy="4035334"/>
            <a:chOff x="301475" y="1129704"/>
            <a:chExt cx="11589049" cy="3982762"/>
          </a:xfrm>
        </p:grpSpPr>
        <p:pic>
          <p:nvPicPr>
            <p:cNvPr id="206" name="Google Shape;206;p4"/>
            <p:cNvPicPr preferRelativeResize="0"/>
            <p:nvPr/>
          </p:nvPicPr>
          <p:blipFill rotWithShape="1">
            <a:blip r:embed="rId3">
              <a:alphaModFix/>
            </a:blip>
            <a:srcRect b="3105" l="0" r="0" t="6929"/>
            <a:stretch/>
          </p:blipFill>
          <p:spPr>
            <a:xfrm>
              <a:off x="301475" y="1129704"/>
              <a:ext cx="11589049" cy="39827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4"/>
            <p:cNvSpPr/>
            <p:nvPr/>
          </p:nvSpPr>
          <p:spPr>
            <a:xfrm>
              <a:off x="8827579" y="1983281"/>
              <a:ext cx="344700" cy="342300"/>
            </a:xfrm>
            <a:prstGeom prst="ellipse">
              <a:avLst/>
            </a:prstGeom>
            <a:noFill/>
            <a:ln cap="flat" cmpd="sng" w="25875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2075" lIns="124175" spcFirstLastPara="1" rIns="124175" wrap="square" tIns="620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4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9011479" y="2895599"/>
              <a:ext cx="651913" cy="1051603"/>
            </a:xfrm>
            <a:prstGeom prst="ellipse">
              <a:avLst/>
            </a:prstGeom>
            <a:noFill/>
            <a:ln cap="flat" cmpd="sng" w="2587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2075" lIns="124175" spcFirstLastPara="1" rIns="124175" wrap="square" tIns="620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4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9709367" y="2661927"/>
              <a:ext cx="428400" cy="687900"/>
            </a:xfrm>
            <a:prstGeom prst="ellipse">
              <a:avLst/>
            </a:prstGeom>
            <a:noFill/>
            <a:ln cap="flat" cmpd="sng" w="2587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2075" lIns="124175" spcFirstLastPara="1" rIns="124175" wrap="square" tIns="620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4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0" name="Google Shape;210;p4"/>
          <p:cNvSpPr txBox="1"/>
          <p:nvPr/>
        </p:nvSpPr>
        <p:spPr>
          <a:xfrm>
            <a:off x="9021873" y="4399128"/>
            <a:ext cx="850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COVID</a:t>
            </a:r>
            <a:endParaRPr b="1" sz="18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8300" y="5634351"/>
            <a:ext cx="3511450" cy="96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0850" y="5590137"/>
            <a:ext cx="3683502" cy="10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635" y="3718981"/>
            <a:ext cx="5723348" cy="2958446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6"/>
          <p:cNvSpPr txBox="1"/>
          <p:nvPr>
            <p:ph type="title"/>
          </p:nvPr>
        </p:nvSpPr>
        <p:spPr>
          <a:xfrm>
            <a:off x="474975" y="180575"/>
            <a:ext cx="11487600" cy="8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1" lang="en-GB"/>
              <a:t>Configuración de AC</a:t>
            </a:r>
            <a:endParaRPr b="1"/>
          </a:p>
        </p:txBody>
      </p:sp>
      <p:pic>
        <p:nvPicPr>
          <p:cNvPr id="220" name="Google Shape;220;p6"/>
          <p:cNvPicPr preferRelativeResize="0"/>
          <p:nvPr/>
        </p:nvPicPr>
        <p:blipFill rotWithShape="1">
          <a:blip r:embed="rId4">
            <a:alphaModFix/>
          </a:blip>
          <a:srcRect b="21477" l="0" r="0" t="40845"/>
          <a:stretch/>
        </p:blipFill>
        <p:spPr>
          <a:xfrm>
            <a:off x="347852" y="2256274"/>
            <a:ext cx="11614731" cy="1671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3251" y="1141846"/>
            <a:ext cx="1042987" cy="1042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lls-Royce Holdings - Wikipedia" id="222" name="Google Shape;222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55578" y="1106131"/>
            <a:ext cx="712456" cy="1158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94748" y="2256274"/>
            <a:ext cx="1031485" cy="11655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wnload Pratt &amp; Whitney Logo in SVG Vector or PNG File ..." id="224" name="Google Shape;224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327496" y="2153444"/>
            <a:ext cx="2262188" cy="150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6"/>
          <p:cNvSpPr txBox="1"/>
          <p:nvPr/>
        </p:nvSpPr>
        <p:spPr>
          <a:xfrm>
            <a:off x="2196253" y="1454775"/>
            <a:ext cx="95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1.718</a:t>
            </a:r>
            <a:endParaRPr/>
          </a:p>
        </p:txBody>
      </p:sp>
      <p:sp>
        <p:nvSpPr>
          <p:cNvPr id="226" name="Google Shape;226;p6"/>
          <p:cNvSpPr txBox="1"/>
          <p:nvPr/>
        </p:nvSpPr>
        <p:spPr>
          <a:xfrm>
            <a:off x="5200473" y="1420325"/>
            <a:ext cx="103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1.260</a:t>
            </a:r>
            <a:endParaRPr/>
          </a:p>
        </p:txBody>
      </p:sp>
      <p:sp>
        <p:nvSpPr>
          <p:cNvPr id="227" name="Google Shape;227;p6"/>
          <p:cNvSpPr txBox="1"/>
          <p:nvPr/>
        </p:nvSpPr>
        <p:spPr>
          <a:xfrm>
            <a:off x="2406202" y="4360076"/>
            <a:ext cx="95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8.122</a:t>
            </a:r>
            <a:endParaRPr/>
          </a:p>
        </p:txBody>
      </p:sp>
      <p:sp>
        <p:nvSpPr>
          <p:cNvPr id="228" name="Google Shape;228;p6"/>
          <p:cNvSpPr txBox="1"/>
          <p:nvPr/>
        </p:nvSpPr>
        <p:spPr>
          <a:xfrm>
            <a:off x="4323926" y="4767349"/>
            <a:ext cx="87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1.873</a:t>
            </a:r>
            <a:endParaRPr/>
          </a:p>
        </p:txBody>
      </p:sp>
      <p:pic>
        <p:nvPicPr>
          <p:cNvPr descr="Rolls-Royce Engine Key to Zero-Carbon Flights Ready for Testing |  SupplyChainBrain" id="229" name="Google Shape;229;p6"/>
          <p:cNvPicPr preferRelativeResize="0"/>
          <p:nvPr/>
        </p:nvPicPr>
        <p:blipFill rotWithShape="1">
          <a:blip r:embed="rId9">
            <a:alphaModFix/>
          </a:blip>
          <a:srcRect b="13709" l="13238" r="14496" t="9785"/>
          <a:stretch/>
        </p:blipFill>
        <p:spPr>
          <a:xfrm>
            <a:off x="6231875" y="1454775"/>
            <a:ext cx="5764824" cy="4063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CB9C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213007" y="1836465"/>
            <a:ext cx="3188616" cy="3188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06466" y="1005016"/>
            <a:ext cx="4875413" cy="4875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86942" y="597878"/>
            <a:ext cx="5658919" cy="5658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78775" y="2504018"/>
            <a:ext cx="1849964" cy="1849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572197" y="426771"/>
            <a:ext cx="272475" cy="384812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0"/>
          <p:cNvSpPr txBox="1"/>
          <p:nvPr>
            <p:ph type="ctrTitle"/>
          </p:nvPr>
        </p:nvSpPr>
        <p:spPr>
          <a:xfrm>
            <a:off x="1449400" y="1279300"/>
            <a:ext cx="6534000" cy="41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GB" sz="4500"/>
              <a:t>Teamwork </a:t>
            </a:r>
            <a:endParaRPr sz="45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GB" sz="4500"/>
              <a:t>&amp;</a:t>
            </a:r>
            <a:br>
              <a:rPr lang="en-GB" sz="4500"/>
            </a:br>
            <a:r>
              <a:rPr lang="en-GB" sz="4500"/>
              <a:t>Project Management</a:t>
            </a:r>
            <a:endParaRPr sz="4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GB" sz="4500"/>
              <a:t>&amp;</a:t>
            </a:r>
            <a:endParaRPr sz="4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GB" sz="4500"/>
              <a:t>Major Obstacles</a:t>
            </a:r>
            <a:endParaRPr sz="4500"/>
          </a:p>
        </p:txBody>
      </p:sp>
      <p:sp>
        <p:nvSpPr>
          <p:cNvPr id="240" name="Google Shape;240;p10"/>
          <p:cNvSpPr/>
          <p:nvPr/>
        </p:nvSpPr>
        <p:spPr>
          <a:xfrm>
            <a:off x="169625" y="6256800"/>
            <a:ext cx="1291800" cy="4002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g390dc9bf0ed_0_72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-11834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390dc9bf0ed_0_72"/>
          <p:cNvSpPr txBox="1"/>
          <p:nvPr/>
        </p:nvSpPr>
        <p:spPr>
          <a:xfrm>
            <a:off x="362025" y="1544379"/>
            <a:ext cx="6119400" cy="15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chemeClr val="dk1"/>
                </a:solidFill>
              </a:rPr>
              <a:t>Kick off:</a:t>
            </a:r>
            <a:r>
              <a:rPr lang="en-GB" sz="1900">
                <a:solidFill>
                  <a:schemeClr val="dk1"/>
                </a:solidFill>
              </a:rPr>
              <a:t> </a:t>
            </a:r>
            <a:r>
              <a:rPr i="1" lang="en-GB" sz="1900">
                <a:solidFill>
                  <a:schemeClr val="dk1"/>
                </a:solidFill>
              </a:rPr>
              <a:t>brain storming</a:t>
            </a:r>
            <a:r>
              <a:rPr lang="en-GB" sz="1900">
                <a:solidFill>
                  <a:schemeClr val="dk1"/>
                </a:solidFill>
              </a:rPr>
              <a:t> de ideas del proyecto evaluando la dificultad de acceso a los datos.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900">
                <a:solidFill>
                  <a:schemeClr val="dk1"/>
                </a:solidFill>
              </a:rPr>
              <a:t>SCOPE 0:</a:t>
            </a:r>
            <a:br>
              <a:rPr b="1" lang="en-GB" sz="1900">
                <a:solidFill>
                  <a:schemeClr val="dk1"/>
                </a:solidFill>
              </a:rPr>
            </a:br>
            <a:r>
              <a:rPr b="1" i="1" lang="en-GB">
                <a:solidFill>
                  <a:schemeClr val="dk1"/>
                </a:solidFill>
              </a:rPr>
              <a:t>“Benchmarck del mantenimiento del motor de </a:t>
            </a:r>
            <a:r>
              <a:rPr b="1" i="1" lang="en-GB">
                <a:solidFill>
                  <a:schemeClr val="dk1"/>
                </a:solidFill>
              </a:rPr>
              <a:t>a</a:t>
            </a:r>
            <a:r>
              <a:rPr b="1" i="1" lang="en-GB">
                <a:solidFill>
                  <a:schemeClr val="dk1"/>
                </a:solidFill>
              </a:rPr>
              <a:t>viones comerciales”</a:t>
            </a:r>
            <a:endParaRPr b="1" i="1">
              <a:solidFill>
                <a:schemeClr val="dk1"/>
              </a:solidFill>
            </a:endParaRPr>
          </a:p>
        </p:txBody>
      </p:sp>
      <p:sp>
        <p:nvSpPr>
          <p:cNvPr id="248" name="Google Shape;248;g390dc9bf0ed_0_72"/>
          <p:cNvSpPr txBox="1"/>
          <p:nvPr/>
        </p:nvSpPr>
        <p:spPr>
          <a:xfrm>
            <a:off x="2308325" y="3534040"/>
            <a:ext cx="4232400" cy="15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El acceso a una de las BBDD no es posible por problemas de </a:t>
            </a:r>
            <a:r>
              <a:rPr lang="en-GB" sz="1700">
                <a:solidFill>
                  <a:schemeClr val="dk1"/>
                </a:solidFill>
              </a:rPr>
              <a:t>autorización</a:t>
            </a:r>
            <a:r>
              <a:rPr lang="en-GB" sz="1700">
                <a:solidFill>
                  <a:schemeClr val="dk1"/>
                </a:solidFill>
              </a:rPr>
              <a:t>. 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700">
                <a:solidFill>
                  <a:schemeClr val="dk1"/>
                </a:solidFill>
              </a:rPr>
              <a:t>Cambiamos el scope </a:t>
            </a:r>
            <a:r>
              <a:rPr lang="en-GB" sz="1700">
                <a:solidFill>
                  <a:schemeClr val="dk1"/>
                </a:solidFill>
              </a:rPr>
              <a:t>del proyecto para adaptarnos a la situación.</a:t>
            </a:r>
            <a:endParaRPr sz="1700">
              <a:solidFill>
                <a:schemeClr val="dk1"/>
              </a:solidFill>
            </a:endParaRPr>
          </a:p>
        </p:txBody>
      </p:sp>
      <p:grpSp>
        <p:nvGrpSpPr>
          <p:cNvPr id="249" name="Google Shape;249;g390dc9bf0ed_0_72"/>
          <p:cNvGrpSpPr/>
          <p:nvPr/>
        </p:nvGrpSpPr>
        <p:grpSpPr>
          <a:xfrm>
            <a:off x="421258" y="3453876"/>
            <a:ext cx="1800790" cy="1640062"/>
            <a:chOff x="1000377" y="1501378"/>
            <a:chExt cx="1864751" cy="1918425"/>
          </a:xfrm>
        </p:grpSpPr>
        <p:pic>
          <p:nvPicPr>
            <p:cNvPr id="250" name="Google Shape;250;g390dc9bf0ed_0_72"/>
            <p:cNvPicPr preferRelativeResize="0"/>
            <p:nvPr/>
          </p:nvPicPr>
          <p:blipFill rotWithShape="1">
            <a:blip r:embed="rId4">
              <a:alphaModFix/>
            </a:blip>
            <a:srcRect b="18123" l="19349" r="21513" t="21037"/>
            <a:stretch/>
          </p:blipFill>
          <p:spPr>
            <a:xfrm rot="10800000">
              <a:off x="1000377" y="1501378"/>
              <a:ext cx="1864751" cy="1918425"/>
            </a:xfrm>
            <a:prstGeom prst="rect">
              <a:avLst/>
            </a:prstGeom>
            <a:noFill/>
            <a:ln>
              <a:noFill/>
            </a:ln>
            <a:effectLst>
              <a:outerShdw blurRad="55187" rotWithShape="0" algn="bl" dir="5400000" dist="18396">
                <a:srgbClr val="000000">
                  <a:alpha val="50000"/>
                </a:srgbClr>
              </a:outerShdw>
            </a:effectLst>
          </p:spPr>
        </p:pic>
        <p:cxnSp>
          <p:nvCxnSpPr>
            <p:cNvPr id="251" name="Google Shape;251;g390dc9bf0ed_0_72"/>
            <p:cNvCxnSpPr/>
            <p:nvPr/>
          </p:nvCxnSpPr>
          <p:spPr>
            <a:xfrm flipH="1">
              <a:off x="2286825" y="1913825"/>
              <a:ext cx="436500" cy="490500"/>
            </a:xfrm>
            <a:prstGeom prst="straightConnector1">
              <a:avLst/>
            </a:prstGeom>
            <a:noFill/>
            <a:ln cap="flat" cmpd="sng" w="27600">
              <a:solidFill>
                <a:srgbClr val="C00000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5187" rotWithShape="0" algn="bl" dir="5400000" dist="18396">
                <a:srgbClr val="000000">
                  <a:alpha val="50000"/>
                </a:srgbClr>
              </a:outerShdw>
            </a:effectLst>
          </p:spPr>
        </p:cxnSp>
      </p:grpSp>
      <p:cxnSp>
        <p:nvCxnSpPr>
          <p:cNvPr id="252" name="Google Shape;252;g390dc9bf0ed_0_72"/>
          <p:cNvCxnSpPr/>
          <p:nvPr/>
        </p:nvCxnSpPr>
        <p:spPr>
          <a:xfrm>
            <a:off x="1775525" y="3219625"/>
            <a:ext cx="840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" name="Google Shape;253;g390dc9bf0ed_0_72"/>
          <p:cNvSpPr txBox="1"/>
          <p:nvPr/>
        </p:nvSpPr>
        <p:spPr>
          <a:xfrm>
            <a:off x="421250" y="5403129"/>
            <a:ext cx="6119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900">
                <a:solidFill>
                  <a:schemeClr val="dk1"/>
                </a:solidFill>
              </a:rPr>
              <a:t>SCOPE 1:</a:t>
            </a:r>
            <a:br>
              <a:rPr b="1" lang="en-GB" sz="1900">
                <a:solidFill>
                  <a:schemeClr val="dk1"/>
                </a:solidFill>
              </a:rPr>
            </a:br>
            <a:r>
              <a:rPr b="1" i="1" lang="en-GB">
                <a:solidFill>
                  <a:schemeClr val="dk1"/>
                </a:solidFill>
              </a:rPr>
              <a:t>“</a:t>
            </a:r>
            <a:r>
              <a:rPr b="1" i="1" lang="en-GB">
                <a:solidFill>
                  <a:schemeClr val="dk1"/>
                </a:solidFill>
              </a:rPr>
              <a:t>Engines safety de aviones comerciales en el western world</a:t>
            </a:r>
            <a:r>
              <a:rPr b="1" i="1" lang="en-GB">
                <a:solidFill>
                  <a:schemeClr val="dk1"/>
                </a:solidFill>
              </a:rPr>
              <a:t>”</a:t>
            </a:r>
            <a:endParaRPr b="1" i="1">
              <a:solidFill>
                <a:schemeClr val="dk1"/>
              </a:solidFill>
            </a:endParaRPr>
          </a:p>
        </p:txBody>
      </p:sp>
      <p:sp>
        <p:nvSpPr>
          <p:cNvPr id="254" name="Google Shape;254;g390dc9bf0ed_0_72"/>
          <p:cNvSpPr/>
          <p:nvPr/>
        </p:nvSpPr>
        <p:spPr>
          <a:xfrm>
            <a:off x="362025" y="328475"/>
            <a:ext cx="6030600" cy="644100"/>
          </a:xfrm>
          <a:prstGeom prst="homePlate">
            <a:avLst>
              <a:gd fmla="val 50000" name="adj"/>
            </a:avLst>
          </a:prstGeom>
          <a:solidFill>
            <a:srgbClr val="FCE5CD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1" lang="en-GB" sz="3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Project Management</a:t>
            </a:r>
            <a:endParaRPr/>
          </a:p>
        </p:txBody>
      </p:sp>
      <p:cxnSp>
        <p:nvCxnSpPr>
          <p:cNvPr id="255" name="Google Shape;255;g390dc9bf0ed_0_72"/>
          <p:cNvCxnSpPr/>
          <p:nvPr/>
        </p:nvCxnSpPr>
        <p:spPr>
          <a:xfrm flipH="1" rot="10800000">
            <a:off x="1865850" y="5284262"/>
            <a:ext cx="84030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g390dc9bf0ed_0_72"/>
          <p:cNvSpPr/>
          <p:nvPr/>
        </p:nvSpPr>
        <p:spPr>
          <a:xfrm>
            <a:off x="6853550" y="355100"/>
            <a:ext cx="4849500" cy="644100"/>
          </a:xfrm>
          <a:prstGeom prst="chevron">
            <a:avLst>
              <a:gd fmla="val 50000" name="adj"/>
            </a:avLst>
          </a:prstGeom>
          <a:solidFill>
            <a:srgbClr val="FCE5CD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Major Obstacle</a:t>
            </a:r>
            <a:endParaRPr b="1" sz="3000">
              <a:solidFill>
                <a:schemeClr val="dk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257" name="Google Shape;257;g390dc9bf0ed_0_72"/>
          <p:cNvSpPr txBox="1"/>
          <p:nvPr/>
        </p:nvSpPr>
        <p:spPr>
          <a:xfrm>
            <a:off x="6853550" y="1464950"/>
            <a:ext cx="48495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-GB" sz="1600">
                <a:solidFill>
                  <a:schemeClr val="dk1"/>
                </a:solidFill>
              </a:rPr>
              <a:t>“Obtener los accesos a la información”</a:t>
            </a:r>
            <a:r>
              <a:rPr b="1" lang="en-GB" sz="1900">
                <a:solidFill>
                  <a:schemeClr val="dk1"/>
                </a:solidFill>
              </a:rPr>
              <a:t> </a:t>
            </a:r>
            <a:br>
              <a:rPr b="1" lang="en-GB" sz="1900">
                <a:solidFill>
                  <a:schemeClr val="dk1"/>
                </a:solidFill>
              </a:rPr>
            </a:br>
            <a:r>
              <a:rPr lang="en-GB" sz="1600">
                <a:solidFill>
                  <a:schemeClr val="dk1"/>
                </a:solidFill>
              </a:rPr>
              <a:t>- Iván Prieto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n-GB" sz="1600">
                <a:solidFill>
                  <a:schemeClr val="dk1"/>
                </a:solidFill>
              </a:rPr>
              <a:t>“Entender la jerga del mundo de la aviación” </a:t>
            </a:r>
            <a:br>
              <a:rPr b="1" i="1" lang="en-GB" sz="1600">
                <a:solidFill>
                  <a:schemeClr val="dk1"/>
                </a:solidFill>
              </a:rPr>
            </a:br>
            <a:r>
              <a:rPr lang="en-GB" sz="1600">
                <a:solidFill>
                  <a:schemeClr val="dk1"/>
                </a:solidFill>
              </a:rPr>
              <a:t>- Marlene Alcobendas</a:t>
            </a:r>
            <a:endParaRPr b="1" i="1" sz="1600">
              <a:solidFill>
                <a:schemeClr val="dk1"/>
              </a:solidFill>
            </a:endParaRPr>
          </a:p>
        </p:txBody>
      </p:sp>
      <p:sp>
        <p:nvSpPr>
          <p:cNvPr id="258" name="Google Shape;258;g390dc9bf0ed_0_72"/>
          <p:cNvSpPr txBox="1"/>
          <p:nvPr/>
        </p:nvSpPr>
        <p:spPr>
          <a:xfrm>
            <a:off x="6853550" y="3700700"/>
            <a:ext cx="4959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n-GB" sz="1600">
                <a:solidFill>
                  <a:schemeClr val="dk1"/>
                </a:solidFill>
              </a:rPr>
              <a:t>“Conseguir una API-Web alternativa para el scope inicial del proyecto y sacar la información de la web -web</a:t>
            </a:r>
            <a:r>
              <a:rPr b="1" i="1" lang="en-GB" sz="1600">
                <a:solidFill>
                  <a:schemeClr val="dk1"/>
                </a:solidFill>
              </a:rPr>
              <a:t>scraping</a:t>
            </a:r>
            <a:r>
              <a:rPr b="1" i="1" lang="en-GB" sz="1600">
                <a:solidFill>
                  <a:schemeClr val="dk1"/>
                </a:solidFill>
              </a:rPr>
              <a:t>-”</a:t>
            </a:r>
            <a:br>
              <a:rPr b="1" i="1" lang="en-GB" sz="1600">
                <a:solidFill>
                  <a:schemeClr val="dk1"/>
                </a:solidFill>
              </a:rPr>
            </a:br>
            <a:r>
              <a:rPr lang="en-GB" sz="1600">
                <a:solidFill>
                  <a:schemeClr val="dk1"/>
                </a:solidFill>
              </a:rPr>
              <a:t>- Iván &amp; Marlene</a:t>
            </a:r>
            <a:endParaRPr b="1" i="1" sz="1600">
              <a:solidFill>
                <a:schemeClr val="dk1"/>
              </a:solidFill>
            </a:endParaRPr>
          </a:p>
        </p:txBody>
      </p:sp>
      <p:sp>
        <p:nvSpPr>
          <p:cNvPr id="259" name="Google Shape;259;g390dc9bf0ed_0_72"/>
          <p:cNvSpPr txBox="1"/>
          <p:nvPr/>
        </p:nvSpPr>
        <p:spPr>
          <a:xfrm>
            <a:off x="6853550" y="5428363"/>
            <a:ext cx="4849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n-GB" sz="1600">
                <a:solidFill>
                  <a:schemeClr val="dk1"/>
                </a:solidFill>
              </a:rPr>
              <a:t>“Decidimos adaptar el scope del proyecto y trabajar con webscrapping en ASN”</a:t>
            </a:r>
            <a:br>
              <a:rPr b="1" i="1" lang="en-GB" sz="1600">
                <a:solidFill>
                  <a:schemeClr val="dk1"/>
                </a:solidFill>
              </a:rPr>
            </a:br>
            <a:r>
              <a:rPr lang="en-GB" sz="1600">
                <a:solidFill>
                  <a:schemeClr val="dk1"/>
                </a:solidFill>
              </a:rPr>
              <a:t>- Iván &amp; Marlene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CB9C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213007" y="1836465"/>
            <a:ext cx="3188616" cy="3188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06466" y="1005016"/>
            <a:ext cx="4875413" cy="4875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86942" y="597878"/>
            <a:ext cx="5658919" cy="5658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78775" y="2504018"/>
            <a:ext cx="1849964" cy="1849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572197" y="426771"/>
            <a:ext cx="272475" cy="384812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2"/>
          <p:cNvSpPr txBox="1"/>
          <p:nvPr>
            <p:ph type="ctrTitle"/>
          </p:nvPr>
        </p:nvSpPr>
        <p:spPr>
          <a:xfrm>
            <a:off x="2201650" y="2137050"/>
            <a:ext cx="5030700" cy="25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GB"/>
              <a:t>Conclusions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GB"/>
              <a:t>&amp;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GB"/>
              <a:t> Insights</a:t>
            </a:r>
            <a:endParaRPr/>
          </a:p>
        </p:txBody>
      </p:sp>
      <p:sp>
        <p:nvSpPr>
          <p:cNvPr id="270" name="Google Shape;270;p12"/>
          <p:cNvSpPr/>
          <p:nvPr/>
        </p:nvSpPr>
        <p:spPr>
          <a:xfrm>
            <a:off x="169625" y="6256800"/>
            <a:ext cx="1291800" cy="4002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7"/>
          <p:cNvSpPr txBox="1"/>
          <p:nvPr>
            <p:ph type="title"/>
          </p:nvPr>
        </p:nvSpPr>
        <p:spPr>
          <a:xfrm>
            <a:off x="475059" y="387404"/>
            <a:ext cx="11241900" cy="10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9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lay"/>
              <a:buNone/>
            </a:pPr>
            <a:r>
              <a:rPr b="1" lang="en-GB"/>
              <a:t>Engine-failures en aviones comerciales de occidente (2000-2025)</a:t>
            </a:r>
            <a:endParaRPr b="1"/>
          </a:p>
        </p:txBody>
      </p:sp>
      <p:sp>
        <p:nvSpPr>
          <p:cNvPr id="277" name="Google Shape;277;p7"/>
          <p:cNvSpPr txBox="1"/>
          <p:nvPr>
            <p:ph idx="12" type="sldNum"/>
          </p:nvPr>
        </p:nvSpPr>
        <p:spPr>
          <a:xfrm>
            <a:off x="11389340" y="6403221"/>
            <a:ext cx="313800" cy="1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F15D2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rgbClr val="F15D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7"/>
          <p:cNvSpPr txBox="1"/>
          <p:nvPr/>
        </p:nvSpPr>
        <p:spPr>
          <a:xfrm>
            <a:off x="5844300" y="1974900"/>
            <a:ext cx="5872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900">
                <a:solidFill>
                  <a:schemeClr val="dk1"/>
                </a:solidFill>
              </a:rPr>
              <a:t>🛫 % </a:t>
            </a:r>
            <a:r>
              <a:rPr b="1" lang="en-GB" sz="1900">
                <a:solidFill>
                  <a:schemeClr val="dk1"/>
                </a:solidFill>
              </a:rPr>
              <a:t>de la flota con engine-failure por fabricante 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279" name="Google Shape;279;p7"/>
          <p:cNvPicPr preferRelativeResize="0"/>
          <p:nvPr/>
        </p:nvPicPr>
        <p:blipFill rotWithShape="1">
          <a:blip r:embed="rId3">
            <a:alphaModFix/>
          </a:blip>
          <a:srcRect b="0" l="-1574" r="0" t="6533"/>
          <a:stretch/>
        </p:blipFill>
        <p:spPr>
          <a:xfrm>
            <a:off x="5819675" y="2987900"/>
            <a:ext cx="5872801" cy="326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7882" y="4921348"/>
            <a:ext cx="538993" cy="5166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lls-Royce Holdings - Wikipedia" id="281" name="Google Shape;28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68995" y="4921350"/>
            <a:ext cx="331499" cy="516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44441" y="4921348"/>
            <a:ext cx="476978" cy="5166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wnload Pratt &amp; Whitney Logo in SVG Vector or PNG File ..." id="283" name="Google Shape;283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98659" y="4884320"/>
            <a:ext cx="924306" cy="590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7"/>
          <p:cNvPicPr preferRelativeResize="0"/>
          <p:nvPr/>
        </p:nvPicPr>
        <p:blipFill rotWithShape="1">
          <a:blip r:embed="rId8">
            <a:alphaModFix/>
          </a:blip>
          <a:srcRect b="0" l="0" r="0" t="12249"/>
          <a:stretch/>
        </p:blipFill>
        <p:spPr>
          <a:xfrm>
            <a:off x="256725" y="2987900"/>
            <a:ext cx="5349675" cy="280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7"/>
          <p:cNvSpPr txBox="1"/>
          <p:nvPr/>
        </p:nvSpPr>
        <p:spPr>
          <a:xfrm>
            <a:off x="256725" y="1974900"/>
            <a:ext cx="5532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900">
                <a:solidFill>
                  <a:schemeClr val="dk1"/>
                </a:solidFill>
              </a:rPr>
              <a:t>⚠️ </a:t>
            </a:r>
            <a:r>
              <a:rPr b="1" lang="en-GB" sz="1900">
                <a:solidFill>
                  <a:schemeClr val="dk1"/>
                </a:solidFill>
              </a:rPr>
              <a:t>% de la flota con engine-failure registrado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3"/>
          <p:cNvSpPr txBox="1"/>
          <p:nvPr>
            <p:ph idx="1" type="subTitle"/>
          </p:nvPr>
        </p:nvSpPr>
        <p:spPr>
          <a:xfrm>
            <a:off x="358775" y="4864975"/>
            <a:ext cx="8570700" cy="1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en-GB" sz="5300"/>
              <a:t>Thank you</a:t>
            </a:r>
            <a:endParaRPr sz="31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GB"/>
              <a:t>Marlene Alcobendas &amp; Ivan Prieto</a:t>
            </a:r>
            <a:endParaRPr/>
          </a:p>
        </p:txBody>
      </p:sp>
      <p:sp>
        <p:nvSpPr>
          <p:cNvPr id="292" name="Google Shape;292;p13"/>
          <p:cNvSpPr txBox="1"/>
          <p:nvPr>
            <p:ph type="ctrTitle"/>
          </p:nvPr>
        </p:nvSpPr>
        <p:spPr>
          <a:xfrm>
            <a:off x="358775" y="638525"/>
            <a:ext cx="8570700" cy="17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n-GB"/>
              <a:t>Engines safety de aviones comerciales en occidente</a:t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90dc9bf0ed_0_33"/>
          <p:cNvSpPr txBox="1"/>
          <p:nvPr>
            <p:ph type="title"/>
          </p:nvPr>
        </p:nvSpPr>
        <p:spPr>
          <a:xfrm>
            <a:off x="474984" y="180573"/>
            <a:ext cx="11241900" cy="10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GB"/>
              <a:t>Tendencias en aviones en servicio WW</a:t>
            </a:r>
            <a:endParaRPr/>
          </a:p>
        </p:txBody>
      </p:sp>
      <p:sp>
        <p:nvSpPr>
          <p:cNvPr id="298" name="Google Shape;298;g390dc9bf0ed_0_33"/>
          <p:cNvSpPr txBox="1"/>
          <p:nvPr>
            <p:ph idx="12" type="sldNum"/>
          </p:nvPr>
        </p:nvSpPr>
        <p:spPr>
          <a:xfrm>
            <a:off x="11389340" y="6403221"/>
            <a:ext cx="313800" cy="1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F15D2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>
              <a:solidFill>
                <a:srgbClr val="F15D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390dc9bf0ed_0_33"/>
          <p:cNvSpPr txBox="1"/>
          <p:nvPr>
            <p:ph idx="11" type="ftr"/>
          </p:nvPr>
        </p:nvSpPr>
        <p:spPr>
          <a:xfrm>
            <a:off x="4890100" y="6403221"/>
            <a:ext cx="6085800" cy="1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233038"/>
                </a:solidFill>
                <a:latin typeface="Arial"/>
                <a:ea typeface="Arial"/>
                <a:cs typeface="Arial"/>
                <a:sym typeface="Arial"/>
              </a:rPr>
              <a:t>INTERNAL USE ONLY │ NOT FOR ONWARD DISTRIBUTION</a:t>
            </a:r>
            <a:endParaRPr/>
          </a:p>
        </p:txBody>
      </p:sp>
      <p:grpSp>
        <p:nvGrpSpPr>
          <p:cNvPr id="300" name="Google Shape;300;g390dc9bf0ed_0_33"/>
          <p:cNvGrpSpPr/>
          <p:nvPr/>
        </p:nvGrpSpPr>
        <p:grpSpPr>
          <a:xfrm>
            <a:off x="3330432" y="1232157"/>
            <a:ext cx="8699899" cy="2970742"/>
            <a:chOff x="301475" y="1129704"/>
            <a:chExt cx="11589049" cy="3982762"/>
          </a:xfrm>
        </p:grpSpPr>
        <p:pic>
          <p:nvPicPr>
            <p:cNvPr id="301" name="Google Shape;301;g390dc9bf0ed_0_33"/>
            <p:cNvPicPr preferRelativeResize="0"/>
            <p:nvPr/>
          </p:nvPicPr>
          <p:blipFill rotWithShape="1">
            <a:blip r:embed="rId3">
              <a:alphaModFix/>
            </a:blip>
            <a:srcRect b="3103" l="0" r="0" t="6927"/>
            <a:stretch/>
          </p:blipFill>
          <p:spPr>
            <a:xfrm>
              <a:off x="301475" y="1129704"/>
              <a:ext cx="11589049" cy="39827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2" name="Google Shape;302;g390dc9bf0ed_0_33"/>
            <p:cNvSpPr/>
            <p:nvPr/>
          </p:nvSpPr>
          <p:spPr>
            <a:xfrm>
              <a:off x="8839200" y="2111785"/>
              <a:ext cx="344700" cy="342300"/>
            </a:xfrm>
            <a:prstGeom prst="ellipse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g390dc9bf0ed_0_33"/>
            <p:cNvSpPr/>
            <p:nvPr/>
          </p:nvSpPr>
          <p:spPr>
            <a:xfrm>
              <a:off x="9011479" y="2895599"/>
              <a:ext cx="651900" cy="1051500"/>
            </a:xfrm>
            <a:prstGeom prst="ellipse">
              <a:avLst/>
            </a:prstGeom>
            <a:noFill/>
            <a:ln cap="flat" cmpd="sng" w="19050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g390dc9bf0ed_0_33"/>
            <p:cNvSpPr/>
            <p:nvPr/>
          </p:nvSpPr>
          <p:spPr>
            <a:xfrm>
              <a:off x="9663392" y="2778673"/>
              <a:ext cx="344700" cy="342300"/>
            </a:xfrm>
            <a:prstGeom prst="ellipse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5" name="Google Shape;305;g390dc9bf0ed_0_33"/>
          <p:cNvSpPr txBox="1"/>
          <p:nvPr/>
        </p:nvSpPr>
        <p:spPr>
          <a:xfrm>
            <a:off x="281926" y="1468832"/>
            <a:ext cx="11005200" cy="50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BOEING VS AIRBUS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Eventos socio-económicos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1"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Tarifas USA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1"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COVID-19</a:t>
            </a:r>
            <a:b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Boeing</a:t>
            </a:r>
            <a:r>
              <a:rPr b="1"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1"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Accidentes mortales</a:t>
            </a: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737 MAX (x2) 2018 y 2019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1"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Pérdida de confianza: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Durante 2019-2020 se observa una caída significativa en las entregas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1"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Reducción de la producción: </a:t>
            </a: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FAA </a:t>
            </a:r>
            <a:r>
              <a:rPr i="1"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(Federal Aeroespace Agency)</a:t>
            </a: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impone limite de producción e      inspecciones a Boeing que retrasan entrgas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Airbus</a:t>
            </a:r>
            <a:r>
              <a:rPr b="1"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1"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Liderazgo en entregas</a:t>
            </a: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Mantiene una tendencia de crecimiento consistente en entregas anuales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b="1"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Ramp up de la produccion</a:t>
            </a:r>
            <a:r>
              <a:rPr lang="en-GB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En 2024 crea una linea nueva de producción del A320 (similar a 737 MAX)</a:t>
            </a:r>
            <a:endParaRPr/>
          </a:p>
        </p:txBody>
      </p:sp>
      <p:sp>
        <p:nvSpPr>
          <p:cNvPr id="306" name="Google Shape;306;g390dc9bf0ed_0_33"/>
          <p:cNvSpPr txBox="1"/>
          <p:nvPr/>
        </p:nvSpPr>
        <p:spPr>
          <a:xfrm>
            <a:off x="9779457" y="3333795"/>
            <a:ext cx="65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COVID</a:t>
            </a:r>
            <a:endParaRPr b="1" sz="18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"/>
          <p:cNvSpPr txBox="1"/>
          <p:nvPr>
            <p:ph type="title"/>
          </p:nvPr>
        </p:nvSpPr>
        <p:spPr>
          <a:xfrm>
            <a:off x="335126" y="721979"/>
            <a:ext cx="110307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</a:pPr>
            <a:r>
              <a:rPr b="1" lang="en-GB" sz="4900"/>
              <a:t>Agenda</a:t>
            </a:r>
            <a:endParaRPr b="1" sz="4900"/>
          </a:p>
        </p:txBody>
      </p:sp>
      <p:graphicFrame>
        <p:nvGraphicFramePr>
          <p:cNvPr id="121" name="Google Shape;121;p2"/>
          <p:cNvGraphicFramePr/>
          <p:nvPr/>
        </p:nvGraphicFramePr>
        <p:xfrm>
          <a:off x="484673" y="2515044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{E1D0CE43-A8F5-4E44-AE9A-348791102D6B}</a:tableStyleId>
              </a:tblPr>
              <a:tblGrid>
                <a:gridCol w="4422625"/>
                <a:gridCol w="2213125"/>
              </a:tblGrid>
              <a:tr h="515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GB" sz="1300" u="none" cap="none" strike="noStrike">
                          <a:solidFill>
                            <a:schemeClr val="dk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Project Overview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60950" marB="60950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GB" sz="1300" u="none" cap="none" strike="noStrike">
                          <a:solidFill>
                            <a:schemeClr val="dk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Ivan Prieto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60950" marB="60950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495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>
                          <a:solidFill>
                            <a:schemeClr val="dk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 Wrangling &amp; Cleaning</a:t>
                      </a:r>
                      <a:endParaRPr b="1" sz="1300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0950" marB="60950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GB" sz="1300">
                          <a:solidFill>
                            <a:schemeClr val="dk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Marlene Alcobendas</a:t>
                      </a:r>
                      <a:endParaRPr b="1" sz="1300" u="none" cap="none" strike="noStrik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0950" marB="60950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495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>
                          <a:solidFill>
                            <a:schemeClr val="dk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Exploratory Data Anlysis</a:t>
                      </a:r>
                      <a:endParaRPr b="1" sz="1300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0950" marB="60950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GB" sz="1300">
                          <a:solidFill>
                            <a:schemeClr val="dk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Ivan Prieto</a:t>
                      </a:r>
                      <a:endParaRPr b="1" sz="1300" u="none" cap="none" strike="noStrik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0950" marB="60950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495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GB" sz="1300">
                          <a:solidFill>
                            <a:schemeClr val="dk2"/>
                          </a:solidFill>
                        </a:rPr>
                        <a:t>Teamwork / Project Management / Major Obstacles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60950" marB="60950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>
                          <a:solidFill>
                            <a:schemeClr val="dk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Marlene &amp; Ivan</a:t>
                      </a:r>
                      <a:endParaRPr b="1" sz="1300" u="none" cap="none" strike="noStrik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0950" marB="60950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543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b="1" lang="en-GB" sz="1300">
                          <a:solidFill>
                            <a:schemeClr val="dk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Conclusions &amp; Insights</a:t>
                      </a:r>
                      <a:endParaRPr b="1" sz="1300" u="none" cap="none" strike="noStrik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0950" marB="60950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300">
                          <a:solidFill>
                            <a:schemeClr val="dk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Marlene &amp; Ivan</a:t>
                      </a:r>
                      <a:endParaRPr b="1" sz="1300" u="none" cap="none" strike="noStrike">
                        <a:solidFill>
                          <a:schemeClr val="dk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0950" marB="60950" marR="121925" marL="1219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</a:tbl>
          </a:graphicData>
        </a:graphic>
      </p:graphicFrame>
      <p:pic>
        <p:nvPicPr>
          <p:cNvPr id="122" name="Google Shape;122;p2"/>
          <p:cNvPicPr preferRelativeResize="0"/>
          <p:nvPr/>
        </p:nvPicPr>
        <p:blipFill rotWithShape="1">
          <a:blip r:embed="rId3">
            <a:alphaModFix/>
          </a:blip>
          <a:srcRect b="56527" l="23773" r="0" t="0"/>
          <a:stretch/>
        </p:blipFill>
        <p:spPr>
          <a:xfrm>
            <a:off x="7453045" y="2444056"/>
            <a:ext cx="4298231" cy="1049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"/>
          <p:cNvPicPr preferRelativeResize="0"/>
          <p:nvPr/>
        </p:nvPicPr>
        <p:blipFill rotWithShape="1">
          <a:blip r:embed="rId3">
            <a:alphaModFix/>
          </a:blip>
          <a:srcRect b="56527" l="23773" r="0" t="0"/>
          <a:stretch/>
        </p:blipFill>
        <p:spPr>
          <a:xfrm>
            <a:off x="7468342" y="3462588"/>
            <a:ext cx="4298231" cy="1049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"/>
          <p:cNvPicPr preferRelativeResize="0"/>
          <p:nvPr/>
        </p:nvPicPr>
        <p:blipFill rotWithShape="1">
          <a:blip r:embed="rId3">
            <a:alphaModFix/>
          </a:blip>
          <a:srcRect b="56527" l="23774" r="0" t="0"/>
          <a:stretch/>
        </p:blipFill>
        <p:spPr>
          <a:xfrm>
            <a:off x="7466862" y="4123974"/>
            <a:ext cx="4298231" cy="1049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CB9C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213007" y="1836465"/>
            <a:ext cx="3188616" cy="3188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06466" y="1005016"/>
            <a:ext cx="4875413" cy="4875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86942" y="597878"/>
            <a:ext cx="5658919" cy="5658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78775" y="2504018"/>
            <a:ext cx="1849964" cy="1849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572197" y="426771"/>
            <a:ext cx="272475" cy="384812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"/>
          <p:cNvSpPr txBox="1"/>
          <p:nvPr>
            <p:ph type="ctrTitle"/>
          </p:nvPr>
        </p:nvSpPr>
        <p:spPr>
          <a:xfrm>
            <a:off x="2249000" y="2137050"/>
            <a:ext cx="4938000" cy="25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GB"/>
              <a:t>Project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135" name="Google Shape;135;p3"/>
          <p:cNvSpPr/>
          <p:nvPr/>
        </p:nvSpPr>
        <p:spPr>
          <a:xfrm>
            <a:off x="169625" y="6256800"/>
            <a:ext cx="1291800" cy="4002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g390dc9bf0ed_1_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390dc9bf0ed_1_0"/>
          <p:cNvSpPr txBox="1"/>
          <p:nvPr/>
        </p:nvSpPr>
        <p:spPr>
          <a:xfrm>
            <a:off x="422100" y="803300"/>
            <a:ext cx="11347800" cy="1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rPr>
              <a:t>Análisis comparativo de la seguridad de los motores en la aviación comercial occidental en aeronaves en servicio.</a:t>
            </a:r>
            <a:endParaRPr sz="2800">
              <a:solidFill>
                <a:schemeClr val="dk1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143" name="Google Shape;143;g390dc9bf0ed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1500" y="2675075"/>
            <a:ext cx="6165375" cy="743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85725">
              <a:srgbClr val="000000">
                <a:alpha val="50000"/>
              </a:srgbClr>
            </a:outerShdw>
          </a:effectLst>
        </p:spPr>
      </p:pic>
      <p:sp>
        <p:nvSpPr>
          <p:cNvPr id="144" name="Google Shape;144;g390dc9bf0ed_1_0"/>
          <p:cNvSpPr/>
          <p:nvPr/>
        </p:nvSpPr>
        <p:spPr>
          <a:xfrm>
            <a:off x="4608450" y="2872650"/>
            <a:ext cx="631500" cy="3483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15D2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5D22"/>
              </a:solidFill>
            </a:endParaRPr>
          </a:p>
        </p:txBody>
      </p:sp>
      <p:pic>
        <p:nvPicPr>
          <p:cNvPr id="145" name="Google Shape;145;g390dc9bf0ed_1_0"/>
          <p:cNvPicPr preferRelativeResize="0"/>
          <p:nvPr/>
        </p:nvPicPr>
        <p:blipFill rotWithShape="1">
          <a:blip r:embed="rId5">
            <a:alphaModFix/>
          </a:blip>
          <a:srcRect b="15565" l="0" r="0" t="21465"/>
          <a:stretch/>
        </p:blipFill>
        <p:spPr>
          <a:xfrm>
            <a:off x="369075" y="2675075"/>
            <a:ext cx="3927825" cy="743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85725">
              <a:srgbClr val="000000">
                <a:alpha val="50000"/>
              </a:srgbClr>
            </a:outerShdw>
          </a:effectLst>
        </p:spPr>
      </p:pic>
      <p:sp>
        <p:nvSpPr>
          <p:cNvPr id="146" name="Google Shape;146;g390dc9bf0ed_1_0"/>
          <p:cNvSpPr txBox="1"/>
          <p:nvPr/>
        </p:nvSpPr>
        <p:spPr>
          <a:xfrm>
            <a:off x="422100" y="5097625"/>
            <a:ext cx="36474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Data Cleansing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&amp; Formatting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47" name="Google Shape;147;g390dc9bf0ed_1_0"/>
          <p:cNvSpPr txBox="1"/>
          <p:nvPr/>
        </p:nvSpPr>
        <p:spPr>
          <a:xfrm>
            <a:off x="8810700" y="5097625"/>
            <a:ext cx="2959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Data Cleansing </a:t>
            </a:r>
            <a:endParaRPr sz="24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&amp; Formatting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48" name="Google Shape;148;g390dc9bf0ed_1_0"/>
          <p:cNvSpPr txBox="1"/>
          <p:nvPr/>
        </p:nvSpPr>
        <p:spPr>
          <a:xfrm>
            <a:off x="5604525" y="5097625"/>
            <a:ext cx="2959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Web Scrapping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49" name="Google Shape;149;g390dc9bf0ed_1_0"/>
          <p:cNvSpPr/>
          <p:nvPr/>
        </p:nvSpPr>
        <p:spPr>
          <a:xfrm>
            <a:off x="8563725" y="5420575"/>
            <a:ext cx="368400" cy="348300"/>
          </a:xfrm>
          <a:prstGeom prst="mathPlus">
            <a:avLst>
              <a:gd fmla="val 23520" name="adj1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390dc9bf0ed_1_0"/>
          <p:cNvSpPr txBox="1"/>
          <p:nvPr/>
        </p:nvSpPr>
        <p:spPr>
          <a:xfrm>
            <a:off x="5604525" y="3776000"/>
            <a:ext cx="61653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700">
                <a:solidFill>
                  <a:schemeClr val="dk1"/>
                </a:solidFill>
              </a:rPr>
              <a:t>O</a:t>
            </a:r>
            <a:r>
              <a:rPr i="1" lang="en-GB" sz="1700">
                <a:solidFill>
                  <a:schemeClr val="dk1"/>
                </a:solidFill>
              </a:rPr>
              <a:t>frece un registro de incidentes relacionados con  motores en los últimos 25 años por aeronave y motor.</a:t>
            </a:r>
            <a:endParaRPr i="1" sz="2800">
              <a:solidFill>
                <a:schemeClr val="dk1"/>
              </a:solidFill>
            </a:endParaRPr>
          </a:p>
        </p:txBody>
      </p:sp>
      <p:sp>
        <p:nvSpPr>
          <p:cNvPr id="151" name="Google Shape;151;g390dc9bf0ed_1_0"/>
          <p:cNvSpPr txBox="1"/>
          <p:nvPr/>
        </p:nvSpPr>
        <p:spPr>
          <a:xfrm>
            <a:off x="414300" y="3775975"/>
            <a:ext cx="38826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 sz="1700">
                <a:solidFill>
                  <a:schemeClr val="dk1"/>
                </a:solidFill>
              </a:rPr>
              <a:t>I</a:t>
            </a:r>
            <a:r>
              <a:rPr i="1" lang="en-GB" sz="1700">
                <a:solidFill>
                  <a:schemeClr val="dk1"/>
                </a:solidFill>
              </a:rPr>
              <a:t>nformación sobre la flota actual, operadores, país de origen y fabricantes de aeronaves y motores.</a:t>
            </a:r>
            <a:endParaRPr i="1"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"/>
          <p:cNvSpPr txBox="1"/>
          <p:nvPr>
            <p:ph type="title"/>
          </p:nvPr>
        </p:nvSpPr>
        <p:spPr>
          <a:xfrm>
            <a:off x="343275" y="180575"/>
            <a:ext cx="6853500" cy="105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b="1" lang="en-GB" sz="3900"/>
              <a:t>Entrega de nuevos aviones</a:t>
            </a:r>
            <a:endParaRPr b="1" sz="3900"/>
          </a:p>
        </p:txBody>
      </p:sp>
      <p:pic>
        <p:nvPicPr>
          <p:cNvPr descr="AIR FRANCE - “La Première” First Class seat A380 :: Behance" id="157" name="Google Shape;15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339" y="1785937"/>
            <a:ext cx="5904004" cy="393478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3200000" dist="133350">
              <a:srgbClr val="000000">
                <a:alpha val="50000"/>
              </a:srgbClr>
            </a:outerShdw>
          </a:effectLst>
        </p:spPr>
      </p:pic>
      <p:sp>
        <p:nvSpPr>
          <p:cNvPr id="158" name="Google Shape;158;p5"/>
          <p:cNvSpPr txBox="1"/>
          <p:nvPr/>
        </p:nvSpPr>
        <p:spPr>
          <a:xfrm>
            <a:off x="4020166" y="1914671"/>
            <a:ext cx="2075834" cy="461665"/>
          </a:xfrm>
          <a:prstGeom prst="rect">
            <a:avLst/>
          </a:prstGeom>
          <a:solidFill>
            <a:srgbClr val="C00000"/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Expectativas</a:t>
            </a:r>
            <a:endParaRPr/>
          </a:p>
        </p:txBody>
      </p:sp>
      <p:pic>
        <p:nvPicPr>
          <p:cNvPr id="159" name="Google Shape;15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0399" y="745763"/>
            <a:ext cx="4024855" cy="536647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3200000" dist="133350">
              <a:srgbClr val="000000">
                <a:alpha val="50000"/>
              </a:srgbClr>
            </a:outerShdw>
          </a:effectLst>
        </p:spPr>
      </p:pic>
      <p:sp>
        <p:nvSpPr>
          <p:cNvPr id="160" name="Google Shape;160;p5"/>
          <p:cNvSpPr txBox="1"/>
          <p:nvPr/>
        </p:nvSpPr>
        <p:spPr>
          <a:xfrm>
            <a:off x="8527387" y="1047391"/>
            <a:ext cx="2075834" cy="461665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Realidad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CB9C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213007" y="1836465"/>
            <a:ext cx="3188616" cy="3188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06466" y="1005016"/>
            <a:ext cx="4875413" cy="4875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86942" y="597878"/>
            <a:ext cx="5658919" cy="5658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78775" y="2504018"/>
            <a:ext cx="1849964" cy="1849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572197" y="426771"/>
            <a:ext cx="272475" cy="384812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8"/>
          <p:cNvSpPr txBox="1"/>
          <p:nvPr>
            <p:ph type="ctrTitle"/>
          </p:nvPr>
        </p:nvSpPr>
        <p:spPr>
          <a:xfrm>
            <a:off x="815575" y="2029087"/>
            <a:ext cx="7920000" cy="25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GB"/>
              <a:t>Data Wrangling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GB"/>
              <a:t>&amp;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GB"/>
              <a:t>Cleaning</a:t>
            </a:r>
            <a:endParaRPr/>
          </a:p>
        </p:txBody>
      </p:sp>
      <p:sp>
        <p:nvSpPr>
          <p:cNvPr id="171" name="Google Shape;171;p8"/>
          <p:cNvSpPr/>
          <p:nvPr/>
        </p:nvSpPr>
        <p:spPr>
          <a:xfrm>
            <a:off x="169625" y="6256800"/>
            <a:ext cx="1291800" cy="4002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8"/>
          <p:cNvSpPr/>
          <p:nvPr/>
        </p:nvSpPr>
        <p:spPr>
          <a:xfrm>
            <a:off x="322025" y="6409200"/>
            <a:ext cx="1291800" cy="4002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g390dc9bf0ed_0_14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390dc9bf0ed_0_14"/>
          <p:cNvPicPr preferRelativeResize="0"/>
          <p:nvPr/>
        </p:nvPicPr>
        <p:blipFill rotWithShape="1">
          <a:blip r:embed="rId4">
            <a:alphaModFix/>
          </a:blip>
          <a:srcRect b="15565" l="0" r="0" t="21465"/>
          <a:stretch/>
        </p:blipFill>
        <p:spPr>
          <a:xfrm>
            <a:off x="7754050" y="280275"/>
            <a:ext cx="3927825" cy="743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85725">
              <a:srgbClr val="000000">
                <a:alpha val="50000"/>
              </a:srgbClr>
            </a:outerShdw>
          </a:effectLst>
        </p:spPr>
      </p:pic>
      <p:sp>
        <p:nvSpPr>
          <p:cNvPr id="180" name="Google Shape;180;g390dc9bf0ed_0_14"/>
          <p:cNvSpPr txBox="1"/>
          <p:nvPr/>
        </p:nvSpPr>
        <p:spPr>
          <a:xfrm>
            <a:off x="481200" y="1409275"/>
            <a:ext cx="11229600" cy="46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📥 </a:t>
            </a:r>
            <a:r>
              <a:rPr b="1" lang="en-GB" sz="1800">
                <a:solidFill>
                  <a:schemeClr val="dk1"/>
                </a:solidFill>
              </a:rPr>
              <a:t>Integración de 9 archivos CSV</a:t>
            </a:r>
            <a:br>
              <a:rPr lang="en-GB" sz="1800">
                <a:solidFill>
                  <a:schemeClr val="dk1"/>
                </a:solidFill>
              </a:rPr>
            </a:br>
            <a:r>
              <a:rPr lang="en-GB" sz="1800">
                <a:solidFill>
                  <a:schemeClr val="dk1"/>
                </a:solidFill>
              </a:rPr>
              <a:t>Se combinaron 9 BBDD independientes en un único DF para obtener un conjunto consolidado y consistente.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</a:rPr>
              <a:t>🌍 Estandarización de países (ISO)</a:t>
            </a:r>
            <a:br>
              <a:rPr lang="en-GB" sz="1800">
                <a:solidFill>
                  <a:schemeClr val="dk1"/>
                </a:solidFill>
              </a:rPr>
            </a:br>
            <a:r>
              <a:rPr lang="en-GB" sz="1800">
                <a:solidFill>
                  <a:schemeClr val="dk1"/>
                </a:solidFill>
              </a:rPr>
              <a:t>El listado de países de registro de los operadores se convirtió al formato ISO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</a:rPr>
              <a:t>🔧 Relleno de valores faltantes (año de entrega)</a:t>
            </a:r>
            <a:br>
              <a:rPr lang="en-GB" sz="1800">
                <a:solidFill>
                  <a:schemeClr val="dk1"/>
                </a:solidFill>
              </a:rPr>
            </a:br>
            <a:r>
              <a:rPr lang="en-GB" sz="1800">
                <a:solidFill>
                  <a:schemeClr val="dk1"/>
                </a:solidFill>
              </a:rPr>
              <a:t>Se imputó el valor mediante: </a:t>
            </a:r>
            <a:r>
              <a:rPr i="1" lang="en-GB" sz="1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Año actual − edad del avión</a:t>
            </a:r>
            <a:r>
              <a:rPr lang="en-GB" sz="1800">
                <a:solidFill>
                  <a:schemeClr val="dk1"/>
                </a:solidFill>
              </a:rPr>
              <a:t>, redondeado y convertido al tipo </a:t>
            </a:r>
            <a:r>
              <a:rPr i="1" lang="en-GB" sz="1800">
                <a:solidFill>
                  <a:schemeClr val="dk1"/>
                </a:solidFill>
              </a:rPr>
              <a:t>int64</a:t>
            </a:r>
            <a:r>
              <a:rPr lang="en-GB" sz="1800">
                <a:solidFill>
                  <a:schemeClr val="dk1"/>
                </a:solidFill>
              </a:rPr>
              <a:t>.</a:t>
            </a:r>
            <a:br>
              <a:rPr lang="en-GB" sz="1200">
                <a:solidFill>
                  <a:schemeClr val="dk1"/>
                </a:solidFill>
              </a:rPr>
            </a:br>
            <a:r>
              <a:rPr lang="en-GB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</a:rPr>
              <a:t>🛠️ Normalización del fabricante de motores</a:t>
            </a:r>
            <a:br>
              <a:rPr lang="en-GB" sz="1800">
                <a:solidFill>
                  <a:schemeClr val="dk1"/>
                </a:solidFill>
              </a:rPr>
            </a:br>
            <a:r>
              <a:rPr lang="en-GB" sz="1800">
                <a:solidFill>
                  <a:schemeClr val="dk1"/>
                </a:solidFill>
              </a:rPr>
              <a:t>Se unificaron las distintas nomenclaturas para reducirlas a 4 proveedores principales</a:t>
            </a:r>
            <a:r>
              <a:rPr lang="en-GB" sz="1800">
                <a:solidFill>
                  <a:schemeClr val="dk1"/>
                </a:solidFill>
              </a:rPr>
              <a:t>.</a:t>
            </a:r>
            <a:br>
              <a:rPr lang="en-GB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</a:rPr>
              <a:t>✈️ Creación de un DataFrame con aeronaves en servicio</a:t>
            </a:r>
            <a:br>
              <a:rPr lang="en-GB" sz="1800">
                <a:solidFill>
                  <a:schemeClr val="dk1"/>
                </a:solidFill>
              </a:rPr>
            </a:br>
            <a:r>
              <a:rPr lang="en-GB" sz="1800">
                <a:solidFill>
                  <a:schemeClr val="dk1"/>
                </a:solidFill>
              </a:rPr>
              <a:t>Se generó un subconjunto del dataset con solo </a:t>
            </a:r>
            <a:r>
              <a:rPr lang="en-GB" sz="1800" u="sng">
                <a:solidFill>
                  <a:schemeClr val="dk1"/>
                </a:solidFill>
              </a:rPr>
              <a:t>aeronaves en servicio.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g390dc9bf0ed_1_14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390dc9bf0ed_1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2275" y="356175"/>
            <a:ext cx="6165375" cy="743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85725">
              <a:srgbClr val="000000">
                <a:alpha val="50000"/>
              </a:srgbClr>
            </a:outerShdw>
          </a:effectLst>
        </p:spPr>
      </p:pic>
      <p:sp>
        <p:nvSpPr>
          <p:cNvPr id="188" name="Google Shape;188;g390dc9bf0ed_1_14"/>
          <p:cNvSpPr txBox="1"/>
          <p:nvPr/>
        </p:nvSpPr>
        <p:spPr>
          <a:xfrm>
            <a:off x="337350" y="1202400"/>
            <a:ext cx="11517300" cy="49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highlight>
                  <a:schemeClr val="dk1"/>
                </a:highlight>
              </a:rPr>
              <a:t>🕸️</a:t>
            </a:r>
            <a:r>
              <a:rPr lang="en-GB" sz="1800">
                <a:solidFill>
                  <a:schemeClr val="dk1"/>
                </a:solidFill>
              </a:rPr>
              <a:t> </a:t>
            </a:r>
            <a:r>
              <a:rPr b="1" lang="en-GB" sz="1800">
                <a:solidFill>
                  <a:schemeClr val="dk1"/>
                </a:solidFill>
              </a:rPr>
              <a:t>Webscraping de incidentes</a:t>
            </a:r>
            <a:br>
              <a:rPr b="1" lang="en-GB" sz="1800">
                <a:solidFill>
                  <a:schemeClr val="dk1"/>
                </a:solidFill>
              </a:rPr>
            </a:br>
            <a:r>
              <a:rPr lang="en-GB" sz="1800">
                <a:solidFill>
                  <a:schemeClr val="dk1"/>
                </a:solidFill>
              </a:rPr>
              <a:t>Creamos la función que accede a la web y extrae el listado de incidentes por </a:t>
            </a:r>
            <a:r>
              <a:rPr lang="en-GB" sz="1800">
                <a:solidFill>
                  <a:schemeClr val="dk1"/>
                </a:solidFill>
              </a:rPr>
              <a:t>página</a:t>
            </a:r>
            <a:r>
              <a:rPr lang="en-GB" sz="1800">
                <a:solidFill>
                  <a:schemeClr val="dk1"/>
                </a:solidFill>
              </a:rPr>
              <a:t>, sin entrar al detalle. 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📦 </a:t>
            </a:r>
            <a:r>
              <a:rPr b="1" lang="en-GB" sz="1800">
                <a:solidFill>
                  <a:schemeClr val="dk1"/>
                </a:solidFill>
              </a:rPr>
              <a:t>Consolidación de datos en caché (JSON)</a:t>
            </a:r>
            <a:br>
              <a:rPr b="1" lang="en-GB" sz="1800">
                <a:solidFill>
                  <a:schemeClr val="dk1"/>
                </a:solidFill>
              </a:rPr>
            </a:br>
            <a:r>
              <a:rPr lang="en-GB" sz="1800">
                <a:solidFill>
                  <a:schemeClr val="dk1"/>
                </a:solidFill>
              </a:rPr>
              <a:t>Los datos obtenidos se consolidan en un archivo </a:t>
            </a:r>
            <a:r>
              <a:rPr b="1" lang="en-GB" sz="1800">
                <a:solidFill>
                  <a:schemeClr val="dk1"/>
                </a:solidFill>
              </a:rPr>
              <a:t>JSON</a:t>
            </a:r>
            <a:r>
              <a:rPr lang="en-GB" sz="1800">
                <a:solidFill>
                  <a:schemeClr val="dk1"/>
                </a:solidFill>
              </a:rPr>
              <a:t>, se importa con </a:t>
            </a:r>
            <a:r>
              <a:rPr i="1" lang="en-GB" sz="1800">
                <a:solidFill>
                  <a:schemeClr val="dk1"/>
                </a:solidFill>
              </a:rPr>
              <a:t>pandas</a:t>
            </a:r>
            <a:r>
              <a:rPr lang="en-GB" sz="1800">
                <a:solidFill>
                  <a:schemeClr val="dk1"/>
                </a:solidFill>
              </a:rPr>
              <a:t> para generar un df.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</a:rPr>
              <a:t>📅</a:t>
            </a:r>
            <a:r>
              <a:rPr lang="en-GB" sz="1800">
                <a:solidFill>
                  <a:schemeClr val="dk1"/>
                </a:solidFill>
              </a:rPr>
              <a:t> </a:t>
            </a:r>
            <a:r>
              <a:rPr b="1" lang="en-GB" sz="1800">
                <a:solidFill>
                  <a:schemeClr val="dk1"/>
                </a:solidFill>
              </a:rPr>
              <a:t>Normalización de fechas &amp; </a:t>
            </a:r>
            <a:r>
              <a:rPr b="1" lang="en-GB" sz="1800">
                <a:solidFill>
                  <a:schemeClr val="dk1"/>
                </a:solidFill>
              </a:rPr>
              <a:t>creación</a:t>
            </a:r>
            <a:r>
              <a:rPr b="1" lang="en-GB" sz="1800">
                <a:solidFill>
                  <a:schemeClr val="dk1"/>
                </a:solidFill>
              </a:rPr>
              <a:t> de la columna año</a:t>
            </a:r>
            <a:br>
              <a:rPr b="1" lang="en-GB" sz="1800">
                <a:solidFill>
                  <a:schemeClr val="dk1"/>
                </a:solidFill>
              </a:rPr>
            </a:br>
            <a:r>
              <a:rPr lang="en-GB" sz="1800">
                <a:solidFill>
                  <a:schemeClr val="dk1"/>
                </a:solidFill>
              </a:rPr>
              <a:t>Estandarización</a:t>
            </a:r>
            <a:r>
              <a:rPr lang="en-GB" sz="1800">
                <a:solidFill>
                  <a:schemeClr val="dk1"/>
                </a:solidFill>
              </a:rPr>
              <a:t> del formato de fechas de incidentes y creamos una nueva columna con el </a:t>
            </a:r>
            <a:r>
              <a:rPr b="1" lang="en-GB" sz="1800">
                <a:solidFill>
                  <a:schemeClr val="dk1"/>
                </a:solidFill>
              </a:rPr>
              <a:t>año del incidente</a:t>
            </a:r>
            <a:r>
              <a:rPr lang="en-GB" sz="1800">
                <a:solidFill>
                  <a:schemeClr val="dk1"/>
                </a:solidFill>
              </a:rPr>
              <a:t>, permitiendo filtrar únicamente los registros de los </a:t>
            </a:r>
            <a:r>
              <a:rPr b="1" lang="en-GB" sz="1800">
                <a:solidFill>
                  <a:schemeClr val="dk1"/>
                </a:solidFill>
              </a:rPr>
              <a:t>últimos 25 años</a:t>
            </a:r>
            <a:r>
              <a:rPr lang="en-GB" sz="1800">
                <a:solidFill>
                  <a:schemeClr val="dk1"/>
                </a:solidFill>
              </a:rPr>
              <a:t>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🛫 </a:t>
            </a:r>
            <a:r>
              <a:rPr b="1" lang="en-GB" sz="1800">
                <a:solidFill>
                  <a:schemeClr val="dk1"/>
                </a:solidFill>
              </a:rPr>
              <a:t>Normalización de matrículas de aeronaves</a:t>
            </a:r>
            <a:br>
              <a:rPr b="1" lang="en-GB" sz="1800">
                <a:solidFill>
                  <a:schemeClr val="dk1"/>
                </a:solidFill>
              </a:rPr>
            </a:br>
            <a:r>
              <a:rPr lang="en-GB" sz="1800">
                <a:solidFill>
                  <a:schemeClr val="dk1"/>
                </a:solidFill>
              </a:rPr>
              <a:t>Desarrollo de una función para unificar las matrículas</a:t>
            </a:r>
            <a:r>
              <a:rPr lang="en-GB" sz="1800">
                <a:solidFill>
                  <a:schemeClr val="dk1"/>
                </a:solidFill>
              </a:rPr>
              <a:t>, evitando errores de coincidencia entre registros.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</a:rPr>
              <a:t>🔗 </a:t>
            </a:r>
            <a:r>
              <a:rPr b="1" lang="en-GB" sz="1800">
                <a:solidFill>
                  <a:schemeClr val="dk1"/>
                </a:solidFill>
              </a:rPr>
              <a:t>Integración con la base de datos principal</a:t>
            </a:r>
            <a:br>
              <a:rPr b="1" lang="en-GB" sz="1800">
                <a:solidFill>
                  <a:schemeClr val="dk1"/>
                </a:solidFill>
              </a:rPr>
            </a:br>
            <a:r>
              <a:rPr lang="en-GB" sz="1800">
                <a:solidFill>
                  <a:schemeClr val="dk1"/>
                </a:solidFill>
              </a:rPr>
              <a:t>Los incidentes procesados se incorporaron a la BBDD anterior, utilizando la matrícula del AC como ID</a:t>
            </a:r>
            <a:r>
              <a:rPr lang="en-GB" sz="1800">
                <a:solidFill>
                  <a:schemeClr val="dk1"/>
                </a:solidFill>
              </a:rPr>
              <a:t> común</a:t>
            </a:r>
            <a:r>
              <a:rPr lang="en-GB" sz="1800">
                <a:solidFill>
                  <a:schemeClr val="dk1"/>
                </a:solidFill>
              </a:rPr>
              <a:t>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CB9C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213007" y="1836465"/>
            <a:ext cx="3188616" cy="3188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06466" y="1005016"/>
            <a:ext cx="4875413" cy="4875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86942" y="597878"/>
            <a:ext cx="5658919" cy="5658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78775" y="2504018"/>
            <a:ext cx="1849964" cy="1849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572197" y="426771"/>
            <a:ext cx="272475" cy="38481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9"/>
          <p:cNvSpPr txBox="1"/>
          <p:nvPr>
            <p:ph type="ctrTitle"/>
          </p:nvPr>
        </p:nvSpPr>
        <p:spPr>
          <a:xfrm>
            <a:off x="2320025" y="1986325"/>
            <a:ext cx="4817700" cy="25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GB"/>
              <a:t>Exploratory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GB"/>
              <a:t>Data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lang="en-GB"/>
              <a:t>Analysis</a:t>
            </a:r>
            <a:endParaRPr/>
          </a:p>
        </p:txBody>
      </p:sp>
      <p:sp>
        <p:nvSpPr>
          <p:cNvPr id="199" name="Google Shape;199;p9"/>
          <p:cNvSpPr/>
          <p:nvPr/>
        </p:nvSpPr>
        <p:spPr>
          <a:xfrm>
            <a:off x="169625" y="6256800"/>
            <a:ext cx="1291800" cy="4002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2025-11-14T22:09:31Z</dcterms:created>
  <dc:creator>Ivan Prieto Bocanegra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2ef768d-3304-4e1f-9b18-ef1c123f6340_Enabled">
    <vt:lpwstr>true</vt:lpwstr>
  </property>
  <property fmtid="{D5CDD505-2E9C-101B-9397-08002B2CF9AE}" pid="3" name="MSIP_Label_32ef768d-3304-4e1f-9b18-ef1c123f6340_SetDate">
    <vt:lpwstr>2025-11-15T08:41:28Z</vt:lpwstr>
  </property>
  <property fmtid="{D5CDD505-2E9C-101B-9397-08002B2CF9AE}" pid="4" name="MSIP_Label_32ef768d-3304-4e1f-9b18-ef1c123f6340_Method">
    <vt:lpwstr>Privileged</vt:lpwstr>
  </property>
  <property fmtid="{D5CDD505-2E9C-101B-9397-08002B2CF9AE}" pid="5" name="MSIP_Label_32ef768d-3304-4e1f-9b18-ef1c123f6340_Name">
    <vt:lpwstr>Internal-Auto</vt:lpwstr>
  </property>
  <property fmtid="{D5CDD505-2E9C-101B-9397-08002B2CF9AE}" pid="6" name="MSIP_Label_32ef768d-3304-4e1f-9b18-ef1c123f6340_SiteId">
    <vt:lpwstr>c28eb601-be1d-4918-89f4-0d1b73c2ddc5</vt:lpwstr>
  </property>
  <property fmtid="{D5CDD505-2E9C-101B-9397-08002B2CF9AE}" pid="7" name="MSIP_Label_32ef768d-3304-4e1f-9b18-ef1c123f6340_ActionId">
    <vt:lpwstr>e85d696c-add6-458f-a80b-85443bcfb0dd</vt:lpwstr>
  </property>
  <property fmtid="{D5CDD505-2E9C-101B-9397-08002B2CF9AE}" pid="8" name="MSIP_Label_32ef768d-3304-4e1f-9b18-ef1c123f6340_ContentBits">
    <vt:lpwstr>0</vt:lpwstr>
  </property>
  <property fmtid="{D5CDD505-2E9C-101B-9397-08002B2CF9AE}" pid="9" name="MSIP_Label_32ef768d-3304-4e1f-9b18-ef1c123f6340_Tag">
    <vt:lpwstr>50, 0, 1, 1</vt:lpwstr>
  </property>
</Properties>
</file>